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8"/>
  </p:notesMasterIdLst>
  <p:handoutMasterIdLst>
    <p:handoutMasterId r:id="rId49"/>
  </p:handoutMasterIdLst>
  <p:sldIdLst>
    <p:sldId id="394" r:id="rId4"/>
    <p:sldId id="395" r:id="rId5"/>
    <p:sldId id="491" r:id="rId6"/>
    <p:sldId id="528" r:id="rId7"/>
    <p:sldId id="519" r:id="rId8"/>
    <p:sldId id="537" r:id="rId9"/>
    <p:sldId id="574" r:id="rId10"/>
    <p:sldId id="540" r:id="rId11"/>
    <p:sldId id="541" r:id="rId12"/>
    <p:sldId id="539" r:id="rId13"/>
    <p:sldId id="538" r:id="rId14"/>
    <p:sldId id="542" r:id="rId15"/>
    <p:sldId id="575" r:id="rId16"/>
    <p:sldId id="548" r:id="rId17"/>
    <p:sldId id="543" r:id="rId18"/>
    <p:sldId id="550" r:id="rId19"/>
    <p:sldId id="567" r:id="rId20"/>
    <p:sldId id="545" r:id="rId21"/>
    <p:sldId id="577" r:id="rId22"/>
    <p:sldId id="552" r:id="rId23"/>
    <p:sldId id="576" r:id="rId24"/>
    <p:sldId id="553" r:id="rId25"/>
    <p:sldId id="554" r:id="rId26"/>
    <p:sldId id="544" r:id="rId27"/>
    <p:sldId id="556" r:id="rId28"/>
    <p:sldId id="557" r:id="rId29"/>
    <p:sldId id="558" r:id="rId30"/>
    <p:sldId id="555" r:id="rId31"/>
    <p:sldId id="546" r:id="rId32"/>
    <p:sldId id="569" r:id="rId33"/>
    <p:sldId id="559" r:id="rId34"/>
    <p:sldId id="570" r:id="rId35"/>
    <p:sldId id="549" r:id="rId36"/>
    <p:sldId id="565" r:id="rId37"/>
    <p:sldId id="568" r:id="rId38"/>
    <p:sldId id="571" r:id="rId39"/>
    <p:sldId id="572" r:id="rId40"/>
    <p:sldId id="573" r:id="rId41"/>
    <p:sldId id="562" r:id="rId42"/>
    <p:sldId id="563" r:id="rId43"/>
    <p:sldId id="488" r:id="rId44"/>
    <p:sldId id="442" r:id="rId45"/>
    <p:sldId id="352" r:id="rId46"/>
    <p:sldId id="393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4" autoAdjust="0"/>
    <p:restoredTop sz="94595" autoAdjust="0"/>
  </p:normalViewPr>
  <p:slideViewPr>
    <p:cSldViewPr>
      <p:cViewPr varScale="1">
        <p:scale>
          <a:sx n="79" d="100"/>
          <a:sy n="79" d="100"/>
        </p:scale>
        <p:origin x="73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12-Jul-16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12-Jul-16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12-Jul-16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12-Jul-16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12-Jul-16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go.microsoft.com/fwlink/?LinkID=81726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microsoft.com/en-us/download/details.aspx?id=42299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67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software-technologies" TargetMode="External"/><Relationship Id="rId21" Type="http://schemas.openxmlformats.org/officeDocument/2006/relationships/image" Target="../media/image71.png"/><Relationship Id="rId7" Type="http://schemas.openxmlformats.org/officeDocument/2006/relationships/image" Target="../media/image64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6.png"/><Relationship Id="rId5" Type="http://schemas.openxmlformats.org/officeDocument/2006/relationships/image" Target="../media/image63.png"/><Relationship Id="rId15" Type="http://schemas.openxmlformats.org/officeDocument/2006/relationships/image" Target="../media/image68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7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65.png"/><Relationship Id="rId14" Type="http://schemas.openxmlformats.org/officeDocument/2006/relationships/hyperlink" Target="http://www.indeavr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go.microsoft.com/fwlink/?LinkID=799832" TargetMode="External"/><Relationship Id="rId2" Type="http://schemas.openxmlformats.org/officeDocument/2006/relationships/hyperlink" Target="https://www.microsoft.com/en-us/download/confirmation.aspx?id=5267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2" y="3657600"/>
            <a:ext cx="4233978" cy="2477357"/>
          </a:xfrm>
          <a:prstGeom prst="roundRect">
            <a:avLst>
              <a:gd name="adj" fmla="val 1318"/>
            </a:avLst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6888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SQL Server for Developers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46632"/>
            <a:ext cx="8125251" cy="1357116"/>
          </a:xfrm>
        </p:spPr>
        <p:txBody>
          <a:bodyPr>
            <a:normAutofit/>
          </a:bodyPr>
          <a:lstStyle/>
          <a:p>
            <a:r>
              <a:rPr lang="en-US" dirty="0"/>
              <a:t>Using SQL Server, DB Design, SQL SELECT, INSERT, UPDATE, DELETE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8443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531369" y="3628514"/>
            <a:ext cx="1043684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SQL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Server</a:t>
            </a:r>
          </a:p>
        </p:txBody>
      </p:sp>
      <p:pic>
        <p:nvPicPr>
          <p:cNvPr id="17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637">
            <a:off x="6723630" y="3283505"/>
            <a:ext cx="1908343" cy="1908343"/>
          </a:xfrm>
          <a:prstGeom prst="rect">
            <a:avLst/>
          </a:prstGeom>
          <a:noFill/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332951">
            <a:off x="10483566" y="3478598"/>
            <a:ext cx="977776" cy="1257141"/>
          </a:xfrm>
          <a:prstGeom prst="roundRect">
            <a:avLst>
              <a:gd name="adj" fmla="val 472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 rot="195094">
            <a:off x="7294189" y="3995307"/>
            <a:ext cx="833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SQL Server </a:t>
            </a:r>
            <a:r>
              <a:rPr lang="en-US" noProof="1"/>
              <a:t>LocalDB</a:t>
            </a:r>
            <a:r>
              <a:rPr lang="en-US" dirty="0"/>
              <a:t> 2016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12" y="1154462"/>
            <a:ext cx="7924800" cy="52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61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Management Studio (SSMS)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96" y="1105712"/>
            <a:ext cx="9767432" cy="544069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03052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SQL Server Data Tools for Visual Studio </a:t>
            </a:r>
            <a:r>
              <a:rPr lang="en-US" dirty="0"/>
              <a:t>(SSDT): </a:t>
            </a:r>
            <a:r>
              <a:rPr lang="en-US" dirty="0">
                <a:hlinkClick r:id="rId2"/>
              </a:rPr>
              <a:t>http://go.microsoft.com/fwlink/?LinkID=817260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Use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SQL Server Object Explorer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SQL Server Data Tools for Visual Studio (SSDT)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3301784"/>
            <a:ext cx="5574315" cy="30025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2" y="2610256"/>
            <a:ext cx="4336070" cy="369405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519369" y="4642142"/>
            <a:ext cx="381000" cy="321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7798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Server Express 2016 requires Windows 8 or later</a:t>
            </a:r>
          </a:p>
          <a:p>
            <a:pPr lvl="1"/>
            <a:r>
              <a:rPr lang="en-US" dirty="0"/>
              <a:t>In Windows 7 use SQL Server 2014 instead</a:t>
            </a:r>
            <a:endParaRPr lang="bg-BG" dirty="0"/>
          </a:p>
          <a:p>
            <a:r>
              <a:rPr lang="en-US" dirty="0"/>
              <a:t>Installing SQL Server 2014</a:t>
            </a:r>
            <a:br>
              <a:rPr lang="en-US" dirty="0"/>
            </a:br>
            <a:r>
              <a:rPr lang="en-US" dirty="0"/>
              <a:t>LocalDB </a:t>
            </a:r>
            <a:r>
              <a:rPr lang="bg-BG" dirty="0"/>
              <a:t>(</a:t>
            </a:r>
            <a:r>
              <a:rPr lang="en-US" dirty="0"/>
              <a:t>and SSMS</a:t>
            </a:r>
            <a:r>
              <a:rPr lang="bg-BG" dirty="0"/>
              <a:t> 2014)</a:t>
            </a:r>
            <a:endParaRPr lang="en-US" dirty="0"/>
          </a:p>
          <a:p>
            <a:pPr lvl="1"/>
            <a:r>
              <a:rPr lang="en-US" noProof="1">
                <a:hlinkClick r:id="rId2"/>
              </a:rPr>
              <a:t>https://www.microsoft.com/</a:t>
            </a:r>
            <a:br>
              <a:rPr lang="en-US" noProof="1">
                <a:hlinkClick r:id="rId2"/>
              </a:rPr>
            </a:br>
            <a:r>
              <a:rPr lang="en-US" noProof="1">
                <a:hlinkClick r:id="rId2"/>
              </a:rPr>
              <a:t>en-us/download/details.aspx</a:t>
            </a:r>
            <a:br>
              <a:rPr lang="en-US" noProof="1">
                <a:hlinkClick r:id="rId2"/>
              </a:rPr>
            </a:br>
            <a:r>
              <a:rPr lang="en-US" noProof="1">
                <a:hlinkClick r:id="rId2"/>
              </a:rPr>
              <a:t>?id=42299</a:t>
            </a:r>
            <a:endParaRPr lang="en-US" noProof="1"/>
          </a:p>
          <a:p>
            <a:r>
              <a:rPr lang="en-US" dirty="0"/>
              <a:t>SSMS 2016 works on Win7</a:t>
            </a:r>
            <a:br>
              <a:rPr lang="en-US" dirty="0"/>
            </a:br>
            <a:r>
              <a:rPr lang="en-US" dirty="0"/>
              <a:t>and supports SQL 2014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 Setup: SQL Server 2014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910" y="2667000"/>
            <a:ext cx="5718262" cy="37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38639" y="4917605"/>
            <a:ext cx="10711546" cy="820600"/>
          </a:xfrm>
        </p:spPr>
        <p:txBody>
          <a:bodyPr/>
          <a:lstStyle/>
          <a:p>
            <a:r>
              <a:rPr lang="en-US" dirty="0"/>
              <a:t>Install and Connect to SQL Server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38640" y="5795773"/>
            <a:ext cx="10711544" cy="688256"/>
          </a:xfrm>
        </p:spPr>
        <p:txBody>
          <a:bodyPr/>
          <a:lstStyle/>
          <a:p>
            <a:r>
              <a:rPr lang="en-US" dirty="0"/>
              <a:t>Live Exercise in Class (Lab)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312061"/>
            <a:ext cx="5164832" cy="32599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925" y="1312060"/>
            <a:ext cx="3741287" cy="3259948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230" y="685800"/>
            <a:ext cx="4114364" cy="3503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965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Database Diagrams in SQL Server</a:t>
            </a:r>
            <a:endParaRPr lang="en-US" dirty="0"/>
          </a:p>
        </p:txBody>
      </p:sp>
      <p:pic>
        <p:nvPicPr>
          <p:cNvPr id="2214" name="Picture 22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151934"/>
            <a:ext cx="10668000" cy="5274290"/>
          </a:xfrm>
          <a:prstGeom prst="roundRect">
            <a:avLst>
              <a:gd name="adj" fmla="val 743"/>
            </a:avLst>
          </a:prstGeom>
        </p:spPr>
      </p:pic>
    </p:spTree>
    <p:extLst>
      <p:ext uri="{BB962C8B-B14F-4D97-AF65-F5344CB8AC3E}">
        <p14:creationId xmlns:p14="http://schemas.microsoft.com/office/powerpoint/2010/main" val="1014619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DB Diagrams in SSMS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12" y="1273650"/>
            <a:ext cx="5255207" cy="50113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11" y="1267553"/>
            <a:ext cx="5596613" cy="50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77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Numeric types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money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numeric(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scale, precision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/>
              <a:t>Text types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char(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size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varchar(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size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/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nvarchar(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size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dirty="0"/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ntext</a:t>
            </a:r>
          </a:p>
          <a:p>
            <a:r>
              <a:rPr lang="en-US" dirty="0"/>
              <a:t>Date and time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datetime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smalldatetime</a:t>
            </a:r>
          </a:p>
          <a:p>
            <a:r>
              <a:rPr lang="en-US" dirty="0"/>
              <a:t>Binary data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varbinary(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size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image</a:t>
            </a:r>
            <a:r>
              <a:rPr lang="en-US" dirty="0"/>
              <a:t> (large binary object)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 SQL Server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224" y="3936298"/>
            <a:ext cx="1402188" cy="240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80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Users</a:t>
            </a:r>
            <a:r>
              <a:rPr lang="en-US" dirty="0"/>
              <a:t> table holds blog users (authors)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dirty="0"/>
              <a:t>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Username</a:t>
            </a:r>
            <a:r>
              <a:rPr lang="en-US" dirty="0"/>
              <a:t>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PasswordHash</a:t>
            </a:r>
            <a:r>
              <a:rPr lang="en-US" dirty="0"/>
              <a:t> (binary data)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FullName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dirty="0"/>
              <a:t>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primary key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identity</a:t>
            </a:r>
            <a:r>
              <a:rPr lang="en-US" dirty="0"/>
              <a:t> (auto-increment)</a:t>
            </a:r>
          </a:p>
          <a:p>
            <a:pPr lvl="1"/>
            <a:r>
              <a:rPr lang="en-US" dirty="0"/>
              <a:t>Unique index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UK_Users_Username(Username)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 Table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200" y="3998768"/>
            <a:ext cx="4395812" cy="23969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44" y="3999776"/>
            <a:ext cx="4804064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12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Unique Index: Users(Username)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123" y="1131666"/>
            <a:ext cx="7910578" cy="536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51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SQL Server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Overview</a:t>
            </a:r>
          </a:p>
          <a:p>
            <a:pPr>
              <a:lnSpc>
                <a:spcPct val="110000"/>
              </a:lnSpc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Installing</a:t>
            </a:r>
            <a:r>
              <a:rPr lang="en-US" sz="3200" noProof="1"/>
              <a:t> LocalDB</a:t>
            </a:r>
            <a:r>
              <a:rPr lang="en-US" sz="3200" dirty="0"/>
              <a:t> and SSMS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Creating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DB Diagrams </a:t>
            </a:r>
            <a:r>
              <a:rPr lang="en-US" sz="3200" dirty="0"/>
              <a:t>in SSMS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Creating Blog DB: Users,</a:t>
            </a:r>
            <a:br>
              <a:rPr lang="en-US" sz="3000" dirty="0"/>
            </a:br>
            <a:r>
              <a:rPr lang="en-US" sz="3000" dirty="0"/>
              <a:t>Posts, Comments, Tags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Introduction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SQL</a:t>
            </a:r>
            <a:endParaRPr lang="en-US" sz="3200" dirty="0"/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WHERE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JOIN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Aggregate Functions 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GROUP BY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INSERT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DELETE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0367" y="4917569"/>
            <a:ext cx="1629031" cy="162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0288" y="1772056"/>
            <a:ext cx="3164556" cy="408046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64734" y="703724"/>
            <a:ext cx="2268078" cy="2268076"/>
            <a:chOff x="6058966" y="4433789"/>
            <a:chExt cx="1890811" cy="1890811"/>
          </a:xfrm>
        </p:grpSpPr>
        <p:pic>
          <p:nvPicPr>
            <p:cNvPr id="9" name="Picture 2" descr="http://www.iconspedia.com/uploads/1913906277156034685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7637">
              <a:off x="6058966" y="4433789"/>
              <a:ext cx="1890811" cy="1890811"/>
            </a:xfrm>
            <a:prstGeom prst="rect">
              <a:avLst/>
            </a:prstGeom>
            <a:noFill/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79761">
              <a:off x="6454360" y="5037594"/>
              <a:ext cx="1100022" cy="683200"/>
            </a:xfrm>
            <a:prstGeom prst="roundRect">
              <a:avLst>
                <a:gd name="adj" fmla="val 4166"/>
              </a:avLst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8611" y="3220932"/>
            <a:ext cx="2597733" cy="1346972"/>
          </a:xfrm>
          <a:prstGeom prst="roundRect">
            <a:avLst>
              <a:gd name="adj" fmla="val 2640"/>
            </a:avLst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Posts</a:t>
            </a:r>
            <a:r>
              <a:rPr lang="en-US" dirty="0"/>
              <a:t> table holds blog posts (publications)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dirty="0"/>
              <a:t>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Title</a:t>
            </a:r>
            <a:r>
              <a:rPr lang="en-US" dirty="0"/>
              <a:t>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Body</a:t>
            </a:r>
            <a:r>
              <a:rPr lang="en-US" dirty="0"/>
              <a:t>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</a:t>
            </a:r>
            <a:r>
              <a:rPr lang="en-US" dirty="0"/>
              <a:t>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AuthorID</a:t>
            </a:r>
            <a:r>
              <a:rPr lang="en-US" dirty="0"/>
              <a:t> (optional)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AuthorID</a:t>
            </a:r>
            <a:r>
              <a:rPr lang="en-US" dirty="0"/>
              <a:t>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foreign key </a:t>
            </a:r>
            <a:r>
              <a:rPr lang="en-US" dirty="0"/>
              <a:t>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Users(ID)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</a:t>
            </a:r>
            <a:r>
              <a:rPr lang="en-US" dirty="0"/>
              <a:t> column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auto-filled</a:t>
            </a:r>
            <a:r>
              <a:rPr lang="en-US" dirty="0"/>
              <a:t> by the current date and 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Posts Table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836" y="4008228"/>
            <a:ext cx="5641976" cy="23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9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Foreign Key: Users to Posts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42" y="1148542"/>
            <a:ext cx="9242170" cy="2737658"/>
          </a:xfrm>
          <a:prstGeom prst="roundRect">
            <a:avLst>
              <a:gd name="adj" fmla="val 671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427" y="4036587"/>
            <a:ext cx="5410200" cy="2486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411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314199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5000"/>
              </a:lnSpc>
            </a:pPr>
            <a:r>
              <a:rPr lang="en-US" sz="37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Comments</a:t>
            </a:r>
            <a:r>
              <a:rPr lang="en-US" sz="3700" dirty="0"/>
              <a:t> table holds post comments</a:t>
            </a:r>
          </a:p>
          <a:p>
            <a:pPr lvl="1">
              <a:lnSpc>
                <a:spcPct val="115000"/>
              </a:lnSpc>
            </a:pPr>
            <a:r>
              <a:rPr lang="en-US" sz="3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sz="3500" dirty="0"/>
              <a:t> + </a:t>
            </a:r>
            <a:r>
              <a:rPr lang="en-US" sz="3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3500" dirty="0"/>
              <a:t> + </a:t>
            </a:r>
            <a:r>
              <a:rPr lang="en-US" sz="3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PostID</a:t>
            </a:r>
            <a:r>
              <a:rPr lang="en-US" sz="3500" dirty="0"/>
              <a:t> + </a:t>
            </a:r>
            <a:r>
              <a:rPr lang="en-US" sz="3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AuthorID</a:t>
            </a:r>
            <a:r>
              <a:rPr lang="en-US" sz="3500" dirty="0"/>
              <a:t> or </a:t>
            </a:r>
            <a:r>
              <a:rPr lang="en-US" sz="3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AuthorName</a:t>
            </a:r>
            <a:r>
              <a:rPr lang="en-US" sz="3500" dirty="0"/>
              <a:t> + </a:t>
            </a:r>
            <a:r>
              <a:rPr lang="en-US" sz="3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</a:t>
            </a:r>
          </a:p>
          <a:p>
            <a:pPr lvl="1">
              <a:lnSpc>
                <a:spcPct val="115000"/>
              </a:lnSpc>
            </a:pPr>
            <a:r>
              <a:rPr lang="en-US" sz="3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AuthorID</a:t>
            </a:r>
            <a:r>
              <a:rPr lang="en-US" sz="3500" dirty="0"/>
              <a:t> is a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foreign</a:t>
            </a:r>
            <a:br>
              <a:rPr lang="en-US" sz="3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key </a:t>
            </a:r>
            <a:r>
              <a:rPr lang="en-US" sz="3500" dirty="0"/>
              <a:t>to </a:t>
            </a:r>
            <a:r>
              <a:rPr lang="en-US" sz="3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Users(ID)</a:t>
            </a:r>
          </a:p>
          <a:p>
            <a:pPr lvl="1">
              <a:lnSpc>
                <a:spcPct val="115000"/>
              </a:lnSpc>
            </a:pPr>
            <a:r>
              <a:rPr lang="en-US" sz="3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PostID</a:t>
            </a:r>
            <a:r>
              <a:rPr lang="en-US" sz="3500" dirty="0"/>
              <a:t> is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foreign key</a:t>
            </a:r>
            <a:br>
              <a:rPr lang="en-US" sz="3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500" dirty="0"/>
              <a:t>to </a:t>
            </a:r>
            <a:r>
              <a:rPr lang="en-US" sz="3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Posts(ID)</a:t>
            </a:r>
          </a:p>
          <a:p>
            <a:pPr lvl="1">
              <a:lnSpc>
                <a:spcPct val="115000"/>
              </a:lnSpc>
            </a:pPr>
            <a:r>
              <a:rPr lang="en-US" sz="3500" dirty="0"/>
              <a:t>Either </a:t>
            </a:r>
            <a:r>
              <a:rPr lang="en-US" sz="3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AuthorID</a:t>
            </a:r>
            <a:r>
              <a:rPr lang="en-US" sz="3500" dirty="0"/>
              <a:t> or</a:t>
            </a:r>
            <a:br>
              <a:rPr lang="en-US" sz="3500" dirty="0"/>
            </a:br>
            <a:r>
              <a:rPr lang="en-US" sz="3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AuthorName</a:t>
            </a:r>
            <a:r>
              <a:rPr lang="en-US" sz="3500" dirty="0"/>
              <a:t> is used</a:t>
            </a:r>
            <a:endParaRPr lang="en-US" sz="35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15000"/>
              </a:lnSpc>
            </a:pPr>
            <a:r>
              <a:rPr lang="en-US" sz="3500" dirty="0"/>
              <a:t>The 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</a:t>
            </a:r>
            <a:r>
              <a:rPr lang="en-US" sz="3500" dirty="0"/>
              <a:t> column is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auto-filled</a:t>
            </a:r>
            <a:r>
              <a:rPr lang="en-US" sz="3500" dirty="0"/>
              <a:t> by the current date and 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Table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812" y="2715675"/>
            <a:ext cx="6423402" cy="30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65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Tags</a:t>
            </a:r>
            <a:r>
              <a:rPr lang="en-US" sz="3600" dirty="0"/>
              <a:t> table holds post tags</a:t>
            </a:r>
          </a:p>
          <a:p>
            <a:pPr lvl="1">
              <a:lnSpc>
                <a:spcPct val="12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dirty="0"/>
              <a:t> (primary key, identity)</a:t>
            </a:r>
          </a:p>
          <a:p>
            <a:pPr lvl="1">
              <a:lnSpc>
                <a:spcPct val="12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en-US" dirty="0"/>
              <a:t> (Unicode text)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Posts_Tags</a:t>
            </a:r>
            <a:r>
              <a:rPr lang="en-US" sz="3600" dirty="0"/>
              <a:t> table connects post to tags</a:t>
            </a:r>
          </a:p>
          <a:p>
            <a:pPr lvl="1">
              <a:lnSpc>
                <a:spcPct val="12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PostID</a:t>
            </a:r>
            <a:r>
              <a:rPr lang="en-US" dirty="0"/>
              <a:t>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foreign key</a:t>
            </a:r>
            <a:r>
              <a:rPr lang="en-US" dirty="0"/>
              <a:t> to posts</a:t>
            </a:r>
          </a:p>
          <a:p>
            <a:pPr lvl="1">
              <a:lnSpc>
                <a:spcPct val="12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TagID</a:t>
            </a:r>
            <a:r>
              <a:rPr lang="en-US" dirty="0"/>
              <a:t>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foreign key </a:t>
            </a:r>
            <a:r>
              <a:rPr lang="en-US" dirty="0"/>
              <a:t>to tags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Composite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primary key </a:t>
            </a:r>
            <a:r>
              <a:rPr lang="en-US" dirty="0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PostID</a:t>
            </a:r>
            <a:br>
              <a:rPr lang="en-US" dirty="0"/>
            </a:b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TagID</a:t>
            </a:r>
            <a:r>
              <a:rPr lang="en-US" dirty="0"/>
              <a:t> are unique together)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Tags and </a:t>
            </a:r>
            <a:r>
              <a:rPr lang="en-US" noProof="1"/>
              <a:t>Posts_Tags</a:t>
            </a:r>
            <a:r>
              <a:rPr lang="en-US" dirty="0"/>
              <a:t> Tables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5585"/>
          <a:stretch/>
        </p:blipFill>
        <p:spPr>
          <a:xfrm>
            <a:off x="6094412" y="1328254"/>
            <a:ext cx="5410200" cy="18332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068" y="4267200"/>
            <a:ext cx="4668544" cy="205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9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the Management Studio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23124" y="1371600"/>
            <a:ext cx="10744200" cy="4785775"/>
            <a:chOff x="760412" y="1447800"/>
            <a:chExt cx="10744200" cy="47857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412" y="1447800"/>
              <a:ext cx="6828112" cy="47857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6195" y="1600200"/>
              <a:ext cx="5738417" cy="27364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49776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Sample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219200"/>
            <a:ext cx="4253024" cy="32004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299" y="1219200"/>
            <a:ext cx="6705713" cy="24766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12" y="4836731"/>
            <a:ext cx="11125200" cy="1487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498" y="3818566"/>
            <a:ext cx="5791314" cy="15916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816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Database as SQL Script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1151121"/>
            <a:ext cx="5578323" cy="27129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12" y="1295400"/>
            <a:ext cx="5413360" cy="5067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751" y="3276600"/>
            <a:ext cx="2979482" cy="29463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410" y="4125952"/>
            <a:ext cx="3168726" cy="22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01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08599" cy="557035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Connect to the database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Open SQL query window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Paste the SQL script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Click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[Execute]</a:t>
            </a:r>
            <a:r>
              <a:rPr lang="en-US" sz="3200" dirty="0"/>
              <a:t> button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Database from SQL Script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881" y="1150521"/>
            <a:ext cx="3991082" cy="2638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881" y="3853035"/>
            <a:ext cx="6643931" cy="25461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972" y="1150521"/>
            <a:ext cx="2568441" cy="263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99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38639" y="5025688"/>
            <a:ext cx="10711546" cy="820600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noProof="1"/>
              <a:t>BlogDB</a:t>
            </a:r>
            <a:r>
              <a:rPr lang="en-US" dirty="0"/>
              <a:t> Database Schema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38640" y="5864944"/>
            <a:ext cx="10711544" cy="688256"/>
          </a:xfrm>
        </p:spPr>
        <p:txBody>
          <a:bodyPr/>
          <a:lstStyle/>
          <a:p>
            <a:r>
              <a:rPr lang="en-US" dirty="0"/>
              <a:t>Live Exercise in Class (Lab)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899" y="837948"/>
            <a:ext cx="8015026" cy="3962652"/>
          </a:xfrm>
          <a:prstGeom prst="roundRect">
            <a:avLst>
              <a:gd name="adj" fmla="val 743"/>
            </a:avLst>
          </a:prstGeom>
        </p:spPr>
      </p:pic>
    </p:spTree>
    <p:extLst>
      <p:ext uri="{BB962C8B-B14F-4D97-AF65-F5344CB8AC3E}">
        <p14:creationId xmlns:p14="http://schemas.microsoft.com/office/powerpoint/2010/main" val="3252591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SQL</a:t>
            </a:r>
            <a:r>
              <a:rPr lang="en-US" dirty="0"/>
              <a:t> is standardized language for relational databases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Data manipulation language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DML</a:t>
            </a:r>
            <a:r>
              <a:rPr lang="en-US" dirty="0"/>
              <a:t>)</a:t>
            </a:r>
          </a:p>
          <a:p>
            <a:pPr lvl="2">
              <a:lnSpc>
                <a:spcPct val="108000"/>
              </a:lnSpc>
            </a:pPr>
            <a:r>
              <a:rPr lang="en-US" dirty="0"/>
              <a:t>Search / modify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 data rows</a:t>
            </a:r>
          </a:p>
          <a:p>
            <a:pPr lvl="2">
              <a:lnSpc>
                <a:spcPct val="10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SELECT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INSERT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UPDATE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DELETE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Data definition language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DDL</a:t>
            </a:r>
            <a:r>
              <a:rPr lang="en-US" dirty="0"/>
              <a:t>)</a:t>
            </a:r>
          </a:p>
          <a:p>
            <a:pPr lvl="2">
              <a:lnSpc>
                <a:spcPct val="108000"/>
              </a:lnSpc>
            </a:pPr>
            <a:r>
              <a:rPr lang="en-US" dirty="0"/>
              <a:t>Define / modify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schema </a:t>
            </a:r>
          </a:p>
          <a:p>
            <a:pPr lvl="2">
              <a:lnSpc>
                <a:spcPct val="10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CREATE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ALTER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DROP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Permission commands</a:t>
            </a:r>
          </a:p>
          <a:p>
            <a:pPr lvl="2">
              <a:lnSpc>
                <a:spcPct val="10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GRANT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DENY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REVOKE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Language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111" y="2209800"/>
            <a:ext cx="4212701" cy="42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8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#8575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WHERE</a:t>
            </a:r>
          </a:p>
          <a:p>
            <a:pPr>
              <a:spcBef>
                <a:spcPts val="1800"/>
              </a:spcBef>
            </a:pPr>
            <a:endParaRPr lang="en-US" dirty="0"/>
          </a:p>
          <a:p>
            <a:pPr>
              <a:spcBef>
                <a:spcPts val="3600"/>
              </a:spcBef>
            </a:pPr>
            <a:r>
              <a:rPr lang="en-US" dirty="0"/>
              <a:t>ORDER BY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SELECT, WHERE, ORDER BY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3" y="1884680"/>
            <a:ext cx="441960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Posts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713412" y="1884680"/>
            <a:ext cx="5791200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Username, FullName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Users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84213" y="3345784"/>
            <a:ext cx="4419600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Users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713412" y="3345784"/>
            <a:ext cx="5791200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FullName &gt;= 'M'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84213" y="5298440"/>
            <a:ext cx="4419600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 BY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Username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5711824" y="5298440"/>
            <a:ext cx="5791200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TOP 3 *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Users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 BY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FullName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</a:t>
            </a:r>
          </a:p>
        </p:txBody>
      </p:sp>
    </p:spTree>
    <p:extLst>
      <p:ext uri="{BB962C8B-B14F-4D97-AF65-F5344CB8AC3E}">
        <p14:creationId xmlns:p14="http://schemas.microsoft.com/office/powerpoint/2010/main" val="335444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Join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Posts</a:t>
            </a:r>
            <a:r>
              <a:rPr lang="en-US" sz="3600" dirty="0"/>
              <a:t> with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Comments</a:t>
            </a:r>
            <a:r>
              <a:rPr lang="en-US" sz="3600" dirty="0"/>
              <a:t> tables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 Tables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01052" y="2099160"/>
            <a:ext cx="8493760" cy="28538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p.ID as PostID, p.Title,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c.ID as CommentID, c.Text, c.Date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Posts p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JOIN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Comments 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p.ID = c.PostID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539" y="1295400"/>
            <a:ext cx="1723711" cy="5069740"/>
          </a:xfrm>
          <a:prstGeom prst="roundRect">
            <a:avLst>
              <a:gd name="adj" fmla="val 1430"/>
            </a:avLst>
          </a:prstGeom>
        </p:spPr>
      </p:pic>
    </p:spTree>
    <p:extLst>
      <p:ext uri="{BB962C8B-B14F-4D97-AF65-F5344CB8AC3E}">
        <p14:creationId xmlns:p14="http://schemas.microsoft.com/office/powerpoint/2010/main" val="1001907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Join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Comments</a:t>
            </a:r>
            <a:r>
              <a:rPr lang="en-US" sz="3600" dirty="0"/>
              <a:t> with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Users</a:t>
            </a:r>
            <a:r>
              <a:rPr lang="en-US" sz="3600" dirty="0"/>
              <a:t> tables in order to</a:t>
            </a:r>
            <a:br>
              <a:rPr lang="en-US" sz="3600" dirty="0"/>
            </a:br>
            <a:r>
              <a:rPr lang="en-US" sz="3600" dirty="0"/>
              <a:t>correctly display the comment author name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Tables with Filtering and NULL Check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64756" y="2640204"/>
            <a:ext cx="8920480" cy="32477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c.ID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CommentID, c.Text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CommentText,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ISNULL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(u.FullName, c.AuthorName)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Author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Comments c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Users u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c.AuthorID = u.ID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PostID =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356" y="1877011"/>
            <a:ext cx="1646730" cy="4494605"/>
          </a:xfrm>
          <a:prstGeom prst="roundRect">
            <a:avLst>
              <a:gd name="adj" fmla="val 1308"/>
            </a:avLst>
          </a:prstGeom>
        </p:spPr>
      </p:pic>
    </p:spTree>
    <p:extLst>
      <p:ext uri="{BB962C8B-B14F-4D97-AF65-F5344CB8AC3E}">
        <p14:creationId xmlns:p14="http://schemas.microsoft.com/office/powerpoint/2010/main" val="2354947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Posts</a:t>
            </a:r>
            <a:r>
              <a:rPr lang="en-US" dirty="0"/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Tags</a:t>
            </a:r>
            <a:b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dirty="0"/>
              <a:t>(many-to-many relationship)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 Multiple Tables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64756" y="2667000"/>
            <a:ext cx="8920480" cy="34298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p.ID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PostID, p.Title,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t.ID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TagID, t.Name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Posts p 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Posts_Tags pt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p.ID = pt.PostID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Tags 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pt.TagID = t.ID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116" y="1196224"/>
            <a:ext cx="1515782" cy="5182078"/>
          </a:xfrm>
          <a:prstGeom prst="roundRect">
            <a:avLst>
              <a:gd name="adj" fmla="val 2548"/>
            </a:avLst>
          </a:prstGeom>
        </p:spPr>
      </p:pic>
    </p:spTree>
    <p:extLst>
      <p:ext uri="{BB962C8B-B14F-4D97-AF65-F5344CB8AC3E}">
        <p14:creationId xmlns:p14="http://schemas.microsoft.com/office/powerpoint/2010/main" val="2671148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Aggregate functions </a:t>
            </a:r>
            <a:r>
              <a:rPr lang="en-US" dirty="0"/>
              <a:t>calculate value over multiple rows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COUNT(…)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MIN(…)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MAX(…)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SUM(…)</a:t>
            </a:r>
            <a:r>
              <a:rPr lang="en-US" dirty="0"/>
              <a:t>, 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 and Grouping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12812" y="2477312"/>
            <a:ext cx="1028700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(Date)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Comments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912812" y="3257144"/>
            <a:ext cx="10287000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(*)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[Comments Count]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Comments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PostID = 1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912812" y="4953000"/>
            <a:ext cx="10287000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PostID,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(ID)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CommentsCount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Comments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 BY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PostID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91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SELECT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1600200"/>
            <a:ext cx="10439400" cy="43311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DISTINCT</a:t>
            </a:r>
            <a:r>
              <a:rPr lang="en-US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p.ID as PostID, p.Title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en-US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Posts p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JOIN</a:t>
            </a:r>
            <a:r>
              <a:rPr lang="en-US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Posts_Tags pt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</a:t>
            </a:r>
            <a:r>
              <a:rPr lang="en-US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p.ID = pt.PostID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</a:t>
            </a:r>
            <a:r>
              <a:rPr lang="en-US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pt.TagID IN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en-US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Tags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</a:t>
            </a:r>
            <a:r>
              <a:rPr lang="en-US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r>
              <a:rPr lang="en-US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('programming', 'Web'))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</a:t>
            </a:r>
            <a:r>
              <a:rPr lang="en-US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</a:t>
            </a:r>
            <a:r>
              <a:rPr lang="en-US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p.Title</a:t>
            </a:r>
          </a:p>
        </p:txBody>
      </p:sp>
    </p:spTree>
    <p:extLst>
      <p:ext uri="{BB962C8B-B14F-4D97-AF65-F5344CB8AC3E}">
        <p14:creationId xmlns:p14="http://schemas.microsoft.com/office/powerpoint/2010/main" val="2170589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post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</a:t>
            </a:r>
            <a:r>
              <a:rPr lang="en-US" dirty="0"/>
              <a:t> will be auto-generated)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Insert a few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users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INSERT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2001520"/>
            <a:ext cx="10667998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Posts(Title, Body, AuthorID)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('New Title', 'New post content', 3)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4" y="4127509"/>
            <a:ext cx="10667998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INTO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Users(Username, PasswordHash)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('joe',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HASHBYTES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SHA2_256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'P@$$@123')),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('jeff',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HASHBYTES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SHA2_256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'SofiA!')),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('poly',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HASHBYTES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SHA2_256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'p@ss123'))</a:t>
            </a:r>
          </a:p>
        </p:txBody>
      </p:sp>
      <p:pic>
        <p:nvPicPr>
          <p:cNvPr id="1026" name="Picture 2" descr="http://icongal.com/gallery/image/160002/actions_inser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1918293"/>
            <a:ext cx="1519763" cy="151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32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Update existing post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change title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Update existing post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change date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UPDATE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4648200"/>
            <a:ext cx="10667998" cy="15765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</a:t>
            </a:r>
            <a:r>
              <a:rPr lang="en-US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Posts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Date = '2016-05-29T23:51:00'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</a:t>
            </a:r>
            <a:r>
              <a:rPr lang="en-US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YEAR(date) = 2016;</a:t>
            </a:r>
            <a:endParaRPr lang="it-IT" sz="3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4" y="2004833"/>
            <a:ext cx="10667998" cy="15765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</a:t>
            </a:r>
            <a:r>
              <a:rPr lang="en-US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Posts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Title = 'Title Updated!'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</a:t>
            </a:r>
            <a:r>
              <a:rPr lang="en-US" sz="3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 = 2;</a:t>
            </a:r>
            <a:endParaRPr lang="it-IT" sz="3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2" name="Picture 4" descr="http://findicons.com/files/icons/77/icandy_junior_toolbar/128/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37356" y="220297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files.softicons.com/download/toolbar-icons/marmalade-icons-by-icojam/png/128x128/2_0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924" y="484633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22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existing post by ID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Delete all comments from user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maria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'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</a:t>
            </a:r>
            <a:r>
              <a:rPr lang="en-US" dirty="0"/>
              <a:t>DELETE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981200"/>
            <a:ext cx="10667998" cy="11302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 FROM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Posts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 = 9;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4" y="4191000"/>
            <a:ext cx="10667998" cy="21151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 FROM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Comments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AuthorID =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Users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Username = 'maria');</a:t>
            </a:r>
          </a:p>
        </p:txBody>
      </p:sp>
      <p:pic>
        <p:nvPicPr>
          <p:cNvPr id="3074" name="Picture 2" descr="http://icons.iconarchive.com/icons/custom-icon-design/flatastic-10/512/Delete-file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4459411"/>
            <a:ext cx="1636722" cy="163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freeiconspng.com/uploads/remove-icon-png-26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316" y="2109824"/>
            <a:ext cx="1143000" cy="91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02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102482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Transact SQL </a:t>
            </a:r>
            <a:r>
              <a:rPr lang="en-US" dirty="0"/>
              <a:t>(T-SQL) – adds conditions, loops, procedures, etc.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T-SQL – Improved SQL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905000"/>
            <a:ext cx="10667998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master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DB_ID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('BlogDB')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ALTER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BlogDB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SINGLE_USER WITH ROLLBACK IMMEDIATE;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BlogDB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3475816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485500"/>
            <a:ext cx="8938472" cy="820600"/>
          </a:xfrm>
        </p:spPr>
        <p:txBody>
          <a:bodyPr/>
          <a:lstStyle/>
          <a:p>
            <a:r>
              <a:rPr lang="en-US" dirty="0"/>
              <a:t>MS SQL Server – Overview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484" y="1447800"/>
            <a:ext cx="5691928" cy="3535136"/>
          </a:xfrm>
          <a:prstGeom prst="roundRect">
            <a:avLst>
              <a:gd name="adj" fmla="val 1318"/>
            </a:avLst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362" y="2174422"/>
            <a:ext cx="1619250" cy="2081892"/>
          </a:xfrm>
          <a:prstGeom prst="roundRect">
            <a:avLst>
              <a:gd name="adj" fmla="val 2740"/>
            </a:avLst>
          </a:prstGeom>
        </p:spPr>
      </p:pic>
      <p:grpSp>
        <p:nvGrpSpPr>
          <p:cNvPr id="12" name="Group 11"/>
          <p:cNvGrpSpPr/>
          <p:nvPr/>
        </p:nvGrpSpPr>
        <p:grpSpPr>
          <a:xfrm>
            <a:off x="595878" y="2142502"/>
            <a:ext cx="2145734" cy="2145732"/>
            <a:chOff x="6058966" y="4433789"/>
            <a:chExt cx="1890811" cy="1890811"/>
          </a:xfrm>
        </p:grpSpPr>
        <p:pic>
          <p:nvPicPr>
            <p:cNvPr id="13" name="Picture 2" descr="http://www.iconspedia.com/uploads/1913906277156034685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7637">
              <a:off x="6058966" y="4433789"/>
              <a:ext cx="1890811" cy="1890811"/>
            </a:xfrm>
            <a:prstGeom prst="rect">
              <a:avLst/>
            </a:prstGeom>
            <a:noFill/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79761">
              <a:off x="6454360" y="5037594"/>
              <a:ext cx="1100022" cy="683200"/>
            </a:xfrm>
            <a:prstGeom prst="roundRect">
              <a:avLst>
                <a:gd name="adj" fmla="val 4166"/>
              </a:avLst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76181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/ ALTER / DROP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390024"/>
            <a:ext cx="10515598" cy="21151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Tags(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IDENTITY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nvarchar(50)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CONSTRAINT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PK_Tags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PRIMARY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(ID))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3898909"/>
            <a:ext cx="10515598" cy="11302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ALTER TABLE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Comments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 CONSTRAINT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DF_Comments_Date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DEFAULT GETDATE() FOR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4" y="5458151"/>
            <a:ext cx="10515598" cy="6378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 TABLE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13780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SQL Server</a:t>
            </a:r>
            <a:r>
              <a:rPr lang="en-US" sz="3200" dirty="0"/>
              <a:t> is enterprise database system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Relational database: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tables </a:t>
            </a:r>
            <a:r>
              <a:rPr lang="en-US" sz="3000" dirty="0"/>
              <a:t>with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relationships</a:t>
            </a:r>
          </a:p>
          <a:p>
            <a:pPr lvl="1">
              <a:lnSpc>
                <a:spcPct val="11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LocalDB</a:t>
            </a:r>
            <a:r>
              <a:rPr lang="en-US" sz="3000" dirty="0"/>
              <a:t> – free lightweight SQL Server version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Install SQL Server</a:t>
            </a:r>
          </a:p>
          <a:p>
            <a:pPr lvl="1">
              <a:lnSpc>
                <a:spcPct val="110000"/>
              </a:lnSpc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SQL LocalDB</a:t>
            </a:r>
            <a:r>
              <a:rPr lang="en-US" sz="3000" dirty="0"/>
              <a:t>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Management Studio </a:t>
            </a:r>
            <a:r>
              <a:rPr lang="en-US" sz="3000" dirty="0"/>
              <a:t>(SSMS)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SQL </a:t>
            </a:r>
            <a:r>
              <a:rPr lang="en-US" sz="3200" dirty="0"/>
              <a:t>language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Query data: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SELECT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WHERE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JOIN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GROUP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BY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Modify data: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UPDATE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DELETE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INSERT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663" y="1447800"/>
            <a:ext cx="2729549" cy="202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8698864" y="3810000"/>
            <a:ext cx="2572878" cy="2572876"/>
            <a:chOff x="6058966" y="4433789"/>
            <a:chExt cx="1890811" cy="1890811"/>
          </a:xfrm>
        </p:grpSpPr>
        <p:pic>
          <p:nvPicPr>
            <p:cNvPr id="13" name="Picture 2" descr="http://www.iconspedia.com/uploads/1913906277156034685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7637">
              <a:off x="6058966" y="4433789"/>
              <a:ext cx="1890811" cy="1890811"/>
            </a:xfrm>
            <a:prstGeom prst="rect">
              <a:avLst/>
            </a:prstGeom>
            <a:noFill/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79761">
              <a:off x="6454360" y="5037594"/>
              <a:ext cx="1100022" cy="683200"/>
            </a:xfrm>
            <a:prstGeom prst="roundRect">
              <a:avLst>
                <a:gd name="adj" fmla="val 4166"/>
              </a:avLst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SQL Server for Developers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Microsoft SQL Server</a:t>
            </a:r>
            <a:endParaRPr lang="en-US" dirty="0"/>
          </a:p>
          <a:p>
            <a:pPr lvl="1"/>
            <a:r>
              <a:rPr lang="en-US" dirty="0"/>
              <a:t>SQL Server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enterprise</a:t>
            </a:r>
            <a:r>
              <a:rPr lang="en-US" dirty="0"/>
              <a:t> DB server (RDBMS)</a:t>
            </a:r>
          </a:p>
          <a:p>
            <a:pPr lvl="1"/>
            <a:r>
              <a:rPr lang="en-US" dirty="0"/>
              <a:t>Widely used in the Microsoft ecosystem</a:t>
            </a:r>
          </a:p>
          <a:p>
            <a:pPr lvl="1"/>
            <a:r>
              <a:rPr lang="en-US" dirty="0"/>
              <a:t>For Web apps and enterprise apps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Free</a:t>
            </a:r>
            <a:r>
              <a:rPr lang="en-US" dirty="0"/>
              <a:t> editions</a:t>
            </a:r>
          </a:p>
          <a:p>
            <a:pPr lvl="1"/>
            <a:r>
              <a:rPr lang="en-US" dirty="0"/>
              <a:t>SQL Express and SQL </a:t>
            </a:r>
            <a:r>
              <a:rPr lang="en-US" noProof="1"/>
              <a:t>LocalDB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Paid</a:t>
            </a:r>
            <a:r>
              <a:rPr lang="en-US" noProof="1"/>
              <a:t> editions</a:t>
            </a:r>
          </a:p>
          <a:p>
            <a:pPr lvl="1"/>
            <a:r>
              <a:rPr lang="en-US" noProof="1"/>
              <a:t>SQL Standard, SQL Enterprise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SQL Server?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12" y="3657600"/>
            <a:ext cx="4163845" cy="2586076"/>
          </a:xfrm>
          <a:prstGeom prst="roundRect">
            <a:avLst>
              <a:gd name="adj" fmla="val 1318"/>
            </a:avLst>
          </a:prstGeom>
        </p:spPr>
      </p:pic>
      <p:grpSp>
        <p:nvGrpSpPr>
          <p:cNvPr id="11" name="Group 10"/>
          <p:cNvGrpSpPr/>
          <p:nvPr/>
        </p:nvGrpSpPr>
        <p:grpSpPr>
          <a:xfrm>
            <a:off x="8685212" y="1143000"/>
            <a:ext cx="2268078" cy="2268076"/>
            <a:chOff x="6058966" y="4433789"/>
            <a:chExt cx="1890811" cy="1890811"/>
          </a:xfrm>
        </p:grpSpPr>
        <p:pic>
          <p:nvPicPr>
            <p:cNvPr id="12" name="Picture 2" descr="http://www.iconspedia.com/uploads/1913906277156034685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7637">
              <a:off x="6058966" y="4433789"/>
              <a:ext cx="1890811" cy="1890811"/>
            </a:xfrm>
            <a:prstGeom prst="rect">
              <a:avLst/>
            </a:prstGeom>
            <a:noFill/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79761">
              <a:off x="6454360" y="5037594"/>
              <a:ext cx="1100022" cy="683200"/>
            </a:xfrm>
            <a:prstGeom prst="roundRect">
              <a:avLst>
                <a:gd name="adj" fmla="val 4166"/>
              </a:avLst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7607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SQL Server LocalDB</a:t>
            </a:r>
            <a:r>
              <a:rPr lang="en-US" dirty="0"/>
              <a:t> is free lightweight version of SQL Server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starts automatically </a:t>
            </a:r>
            <a:r>
              <a:rPr lang="en-US" dirty="0"/>
              <a:t>on connect request (no service start / stop)</a:t>
            </a:r>
          </a:p>
          <a:p>
            <a:pPr>
              <a:spcBef>
                <a:spcPts val="1200"/>
              </a:spcBef>
            </a:pPr>
            <a:r>
              <a:rPr lang="en-US" dirty="0"/>
              <a:t>Install MS SQL Server 2016 Express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LocalDB</a:t>
            </a:r>
          </a:p>
          <a:p>
            <a:pPr lvl="1"/>
            <a:r>
              <a:rPr lang="en-US" noProof="1">
                <a:hlinkClick r:id="rId2"/>
              </a:rPr>
              <a:t>https://www.microsoft.com/en-us/download/confirmation.aspx?id=52679</a:t>
            </a:r>
            <a:endParaRPr lang="en-US" noProof="1"/>
          </a:p>
          <a:p>
            <a:pPr>
              <a:spcBef>
                <a:spcPts val="1200"/>
              </a:spcBef>
            </a:pPr>
            <a:r>
              <a:rPr lang="en-US" noProof="1"/>
              <a:t>Install SQL Server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Management Studio</a:t>
            </a:r>
            <a:r>
              <a:rPr lang="en-US" noProof="1"/>
              <a:t> (SSMS)</a:t>
            </a:r>
          </a:p>
          <a:p>
            <a:pPr lvl="1"/>
            <a:r>
              <a:rPr lang="en-US" noProof="1"/>
              <a:t>Use June 2016 version (July 2016 is broken!)</a:t>
            </a:r>
          </a:p>
          <a:p>
            <a:pPr lvl="1"/>
            <a:r>
              <a:rPr lang="en-US" noProof="1">
                <a:hlinkClick r:id="rId3"/>
              </a:rPr>
              <a:t>http://go.microsoft.com/fwlink/?LinkID=799832</a:t>
            </a:r>
            <a:endParaRPr lang="en-US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SQL Server </a:t>
            </a:r>
            <a:r>
              <a:rPr lang="en-US" noProof="1"/>
              <a:t>LocalDB</a:t>
            </a:r>
            <a:r>
              <a:rPr lang="en-US" dirty="0"/>
              <a:t> and SSMS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0012" y="2895600"/>
            <a:ext cx="2684364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whether you already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SQL Server LocalDB </a:t>
            </a:r>
            <a:r>
              <a:rPr lang="en-US" dirty="0"/>
              <a:t>installed</a:t>
            </a:r>
          </a:p>
          <a:p>
            <a:pPr lvl="1"/>
            <a:r>
              <a:rPr lang="en-US" dirty="0"/>
              <a:t>Start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Command Prompt</a:t>
            </a:r>
          </a:p>
          <a:p>
            <a:pPr lvl="1"/>
            <a:r>
              <a:rPr lang="en-US" dirty="0"/>
              <a:t>List all LocalDB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versions</a:t>
            </a:r>
            <a:r>
              <a:rPr lang="en-US" dirty="0"/>
              <a:t>:</a:t>
            </a:r>
          </a:p>
          <a:p>
            <a:pPr lvl="1"/>
            <a:endParaRPr lang="en-US" dirty="0"/>
          </a:p>
          <a:p>
            <a:pPr lvl="1">
              <a:spcBef>
                <a:spcPts val="2400"/>
              </a:spcBef>
            </a:pPr>
            <a:r>
              <a:rPr lang="en-US" dirty="0"/>
              <a:t>List LocalDB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instances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SQL Server LocalDB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252" y="1905001"/>
            <a:ext cx="5179209" cy="1557204"/>
          </a:xfrm>
          <a:prstGeom prst="rect">
            <a:avLst/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801588" y="3276600"/>
            <a:ext cx="441960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sqllocaldb versions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01588" y="4800600"/>
            <a:ext cx="6283424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sqllocaldb info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801588" y="5717529"/>
            <a:ext cx="6283424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sqllocaldb info MSSQLLocalDB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407" y="2851511"/>
            <a:ext cx="3400425" cy="1666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823" y="4026632"/>
            <a:ext cx="4238639" cy="213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9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SQL Server 2016 </a:t>
            </a:r>
            <a:r>
              <a:rPr lang="en-US" noProof="1"/>
              <a:t>LocalDB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186436"/>
            <a:ext cx="8382000" cy="529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9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SQL Server Management Studio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413" y="1131665"/>
            <a:ext cx="6106000" cy="5320432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3932208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1317</Words>
  <Application>Microsoft Office PowerPoint</Application>
  <PresentationFormat>Custom</PresentationFormat>
  <Paragraphs>300</Paragraphs>
  <Slides>44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SQL Server for Developers</vt:lpstr>
      <vt:lpstr>Table of Contents</vt:lpstr>
      <vt:lpstr>Have a Question?</vt:lpstr>
      <vt:lpstr>MS SQL Server – Overview</vt:lpstr>
      <vt:lpstr>What is SQL Server?</vt:lpstr>
      <vt:lpstr>Installing SQL Server LocalDB and SSMS</vt:lpstr>
      <vt:lpstr>Checking for SQL Server LocalDB</vt:lpstr>
      <vt:lpstr>Installing SQL Server 2016 LocalDB</vt:lpstr>
      <vt:lpstr>Installing SQL Server Management Studio</vt:lpstr>
      <vt:lpstr>Connecting to SQL Server LocalDB 2016</vt:lpstr>
      <vt:lpstr>SQL Server Management Studio (SSMS)</vt:lpstr>
      <vt:lpstr>SQL Server Data Tools for Visual Studio (SSDT)</vt:lpstr>
      <vt:lpstr>Emergency Setup: SQL Server 2014</vt:lpstr>
      <vt:lpstr>Install and Connect to SQL Server</vt:lpstr>
      <vt:lpstr>Creating Database Diagrams in SQL Server</vt:lpstr>
      <vt:lpstr>Creating DB Diagrams in SSMS</vt:lpstr>
      <vt:lpstr>Data Types in SQL Server</vt:lpstr>
      <vt:lpstr>Users Table</vt:lpstr>
      <vt:lpstr>Create Unique Index: Users(Username)</vt:lpstr>
      <vt:lpstr>Posts Table</vt:lpstr>
      <vt:lpstr>Creating Foreign Key: Users to Posts</vt:lpstr>
      <vt:lpstr>Comments Table</vt:lpstr>
      <vt:lpstr>Tags and Posts_Tags Tables</vt:lpstr>
      <vt:lpstr>Configure the Management Studio</vt:lpstr>
      <vt:lpstr>Fill Sample Data</vt:lpstr>
      <vt:lpstr>Export Database as SQL Script</vt:lpstr>
      <vt:lpstr>Import Database from SQL Script</vt:lpstr>
      <vt:lpstr>Create BlogDB Database Schema</vt:lpstr>
      <vt:lpstr>SQL Language</vt:lpstr>
      <vt:lpstr>SQL SELECT, WHERE, ORDER BY</vt:lpstr>
      <vt:lpstr>Join Tables</vt:lpstr>
      <vt:lpstr>Join Tables with Filtering and NULL Check</vt:lpstr>
      <vt:lpstr>Join Multiple Tables</vt:lpstr>
      <vt:lpstr>Aggregate Functions and Grouping</vt:lpstr>
      <vt:lpstr>Nested SELECT</vt:lpstr>
      <vt:lpstr>SQL INSERT</vt:lpstr>
      <vt:lpstr>SQL UPDATE</vt:lpstr>
      <vt:lpstr>SQL DELETE</vt:lpstr>
      <vt:lpstr>T-SQL – Improved SQL</vt:lpstr>
      <vt:lpstr>CREATE / ALTER / DROP</vt:lpstr>
      <vt:lpstr>Summary</vt:lpstr>
      <vt:lpstr>SQL Server for Developers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Server for Developers</dc:title>
  <dc:subject>PHP and MySQL Course</dc:subject>
  <dc:creator/>
  <cp:keywords>SQL Server, SQL, database, table, relationship, SELECT, INSERT, UPDATE, DELETE, JOIN, GROUP BY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2016-07-12T18:01:45Z</dcterms:modified>
  <cp:category>database, RDBMS, SQL, SQL Server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